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5" r:id="rId2"/>
    <p:sldId id="304" r:id="rId3"/>
    <p:sldId id="303" r:id="rId4"/>
    <p:sldId id="306" r:id="rId5"/>
    <p:sldId id="307" r:id="rId6"/>
    <p:sldId id="308" r:id="rId7"/>
    <p:sldId id="309" r:id="rId8"/>
    <p:sldId id="310" r:id="rId9"/>
    <p:sldId id="311" r:id="rId10"/>
    <p:sldId id="329" r:id="rId11"/>
    <p:sldId id="313" r:id="rId12"/>
    <p:sldId id="312" r:id="rId13"/>
    <p:sldId id="326" r:id="rId14"/>
    <p:sldId id="327" r:id="rId15"/>
    <p:sldId id="321" r:id="rId16"/>
    <p:sldId id="328" r:id="rId17"/>
    <p:sldId id="322" r:id="rId18"/>
    <p:sldId id="316" r:id="rId19"/>
    <p:sldId id="317" r:id="rId20"/>
    <p:sldId id="318" r:id="rId21"/>
    <p:sldId id="319" r:id="rId22"/>
    <p:sldId id="32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BCF4"/>
    <a:srgbClr val="E3542D"/>
    <a:srgbClr val="AFDC7E"/>
    <a:srgbClr val="FCF9B6"/>
    <a:srgbClr val="BC14B0"/>
    <a:srgbClr val="A8A808"/>
    <a:srgbClr val="990099"/>
    <a:srgbClr val="FAF478"/>
    <a:srgbClr val="EAEF1D"/>
    <a:srgbClr val="57D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>
      <p:cViewPr varScale="1">
        <p:scale>
          <a:sx n="61" d="100"/>
          <a:sy n="61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Уровень </a:t>
            </a:r>
            <a:r>
              <a:rPr lang="ru-RU" dirty="0" err="1"/>
              <a:t>сформированности</a:t>
            </a:r>
            <a:r>
              <a:rPr lang="ru-RU" dirty="0"/>
              <a:t> </a:t>
            </a:r>
            <a:r>
              <a:rPr lang="ru-RU" dirty="0" smtClean="0"/>
              <a:t>слоговой</a:t>
            </a:r>
            <a:r>
              <a:rPr lang="ru-RU" baseline="0" dirty="0" smtClean="0"/>
              <a:t> </a:t>
            </a:r>
            <a:r>
              <a:rPr lang="ru-RU" dirty="0" smtClean="0"/>
              <a:t>структуры </a:t>
            </a:r>
            <a:r>
              <a:rPr lang="ru-RU" dirty="0"/>
              <a:t>слова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Лист1!$A$1:$F$1</c:f>
              <c:strCache>
                <c:ptCount val="6"/>
                <c:pt idx="0">
                  <c:v> </c:v>
                </c:pt>
                <c:pt idx="1">
                  <c:v>низкий</c:v>
                </c:pt>
                <c:pt idx="2">
                  <c:v>ниже среднего</c:v>
                </c:pt>
                <c:pt idx="3">
                  <c:v>средний</c:v>
                </c:pt>
                <c:pt idx="4">
                  <c:v>выше среднего</c:v>
                </c:pt>
                <c:pt idx="5">
                  <c:v>высокий</c:v>
                </c:pt>
              </c:strCache>
            </c:strRef>
          </c:cat>
          <c:val>
            <c:numRef>
              <c:f>Лист1!$A$2:$F$2</c:f>
              <c:numCache>
                <c:formatCode>0%</c:formatCode>
                <c:ptCount val="6"/>
                <c:pt idx="1">
                  <c:v>0.28000000000000008</c:v>
                </c:pt>
                <c:pt idx="2">
                  <c:v>0.21000000000000013</c:v>
                </c:pt>
                <c:pt idx="3">
                  <c:v>0.28000000000000008</c:v>
                </c:pt>
                <c:pt idx="4">
                  <c:v>0.21000000000000013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Лист1!$A$1:$F$1</c:f>
              <c:strCache>
                <c:ptCount val="6"/>
                <c:pt idx="0">
                  <c:v> </c:v>
                </c:pt>
                <c:pt idx="1">
                  <c:v>низкий</c:v>
                </c:pt>
                <c:pt idx="2">
                  <c:v>ниже среднего</c:v>
                </c:pt>
                <c:pt idx="3">
                  <c:v>средний</c:v>
                </c:pt>
                <c:pt idx="4">
                  <c:v>выше среднего</c:v>
                </c:pt>
                <c:pt idx="5">
                  <c:v>высокий</c:v>
                </c:pt>
              </c:strCache>
            </c:strRef>
          </c:cat>
          <c:val>
            <c:numRef>
              <c:f>Лист1!$A$3:$F$3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Лист1!$A$1:$F$1</c:f>
              <c:strCache>
                <c:ptCount val="6"/>
                <c:pt idx="0">
                  <c:v> </c:v>
                </c:pt>
                <c:pt idx="1">
                  <c:v>низкий</c:v>
                </c:pt>
                <c:pt idx="2">
                  <c:v>ниже среднего</c:v>
                </c:pt>
                <c:pt idx="3">
                  <c:v>средний</c:v>
                </c:pt>
                <c:pt idx="4">
                  <c:v>выше среднего</c:v>
                </c:pt>
                <c:pt idx="5">
                  <c:v>высокий</c:v>
                </c:pt>
              </c:strCache>
            </c:strRef>
          </c:cat>
          <c:val>
            <c:numRef>
              <c:f>Лист1!$A$4:$F$4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Лист1!$A$1:$F$1</c:f>
              <c:strCache>
                <c:ptCount val="6"/>
                <c:pt idx="0">
                  <c:v> </c:v>
                </c:pt>
                <c:pt idx="1">
                  <c:v>низкий</c:v>
                </c:pt>
                <c:pt idx="2">
                  <c:v>ниже среднего</c:v>
                </c:pt>
                <c:pt idx="3">
                  <c:v>средний</c:v>
                </c:pt>
                <c:pt idx="4">
                  <c:v>выше среднего</c:v>
                </c:pt>
                <c:pt idx="5">
                  <c:v>высокий</c:v>
                </c:pt>
              </c:strCache>
            </c:strRef>
          </c:cat>
          <c:val>
            <c:numRef>
              <c:f>Лист1!$A$5:$F$5</c:f>
              <c:numCache>
                <c:formatCode>General</c:formatCode>
                <c:ptCount val="6"/>
              </c:numCache>
            </c:numRef>
          </c:val>
        </c:ser>
        <c:gapWidth val="0"/>
        <c:overlap val="100"/>
        <c:axId val="54471296"/>
        <c:axId val="85750144"/>
      </c:barChart>
      <c:catAx>
        <c:axId val="5447129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5750144"/>
        <c:crossesAt val="0"/>
        <c:auto val="1"/>
        <c:lblAlgn val="ctr"/>
        <c:lblOffset val="100"/>
      </c:catAx>
      <c:valAx>
        <c:axId val="85750144"/>
        <c:scaling>
          <c:orientation val="minMax"/>
        </c:scaling>
        <c:delete val="1"/>
        <c:axPos val="l"/>
        <c:numFmt formatCode="General" sourceLinked="1"/>
        <c:tickLblPos val="nextTo"/>
        <c:crossAx val="54471296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</a:t>
            </a:r>
            <a:r>
              <a:rPr lang="ru-RU" sz="18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данные результатов обследования</a:t>
            </a:r>
            <a:endParaRPr lang="ru-RU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первоначальное обследование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низкий</c:v>
                </c:pt>
                <c:pt idx="1">
                  <c:v>нже среднего</c:v>
                </c:pt>
                <c:pt idx="2">
                  <c:v>средний</c:v>
                </c:pt>
                <c:pt idx="3">
                  <c:v>выше среднего</c:v>
                </c:pt>
                <c:pt idx="4">
                  <c:v>высокий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0.28000000000000008</c:v>
                </c:pt>
                <c:pt idx="1">
                  <c:v>0.21000000000000013</c:v>
                </c:pt>
                <c:pt idx="2">
                  <c:v>0.28000000000000008</c:v>
                </c:pt>
                <c:pt idx="3">
                  <c:v>0.21000000000000013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итоговое обследование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низкий</c:v>
                </c:pt>
                <c:pt idx="1">
                  <c:v>нже среднего</c:v>
                </c:pt>
                <c:pt idx="2">
                  <c:v>средний</c:v>
                </c:pt>
                <c:pt idx="3">
                  <c:v>выше среднего</c:v>
                </c:pt>
                <c:pt idx="4">
                  <c:v>высокий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</c:v>
                </c:pt>
                <c:pt idx="1">
                  <c:v>0.14000000000000001</c:v>
                </c:pt>
                <c:pt idx="2">
                  <c:v>0.28000000000000008</c:v>
                </c:pt>
                <c:pt idx="3">
                  <c:v>0.43000000000000027</c:v>
                </c:pt>
                <c:pt idx="4">
                  <c:v>0.21000000000000013</c:v>
                </c:pt>
              </c:numCache>
            </c:numRef>
          </c:val>
        </c:ser>
        <c:gapWidth val="9"/>
        <c:axId val="96547968"/>
        <c:axId val="96549504"/>
      </c:barChart>
      <c:catAx>
        <c:axId val="96547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6549504"/>
        <c:crossesAt val="0"/>
        <c:auto val="1"/>
        <c:lblAlgn val="ctr"/>
        <c:lblOffset val="100"/>
      </c:catAx>
      <c:valAx>
        <c:axId val="96549504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9654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solidFill>
        <a:schemeClr val="tx2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8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oroshilova_i_n.a2b2.ru/" TargetMode="External"/><Relationship Id="rId4" Type="http://schemas.openxmlformats.org/officeDocument/2006/relationships/hyperlink" Target="mailto:irinavorosh@yandex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oroshilova_i_n.a2b2.ru/documents/55045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hyperlink" Target="https://voroshilova_i_n.a2b2.ru/documents/55045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hyperlink" Target="https://voroshilova_i_n.a2b2.ru/documents/5504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logopedprofiportal.ru/blog/779221" TargetMode="External"/><Relationship Id="rId3" Type="http://schemas.openxmlformats.org/officeDocument/2006/relationships/image" Target="../media/image48.jpeg"/><Relationship Id="rId7" Type="http://schemas.openxmlformats.org/officeDocument/2006/relationships/hyperlink" Target="https://vk.com/topic-116551602_39447017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wall-132678542_6365" TargetMode="External"/><Relationship Id="rId5" Type="http://schemas.openxmlformats.org/officeDocument/2006/relationships/hyperlink" Target="https://vk.com/wall386234902_4077" TargetMode="External"/><Relationship Id="rId10" Type="http://schemas.openxmlformats.org/officeDocument/2006/relationships/image" Target="../media/image51.png"/><Relationship Id="rId4" Type="http://schemas.openxmlformats.org/officeDocument/2006/relationships/image" Target="../media/image49.jpe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hyperlink" Target="https://voroshilova_i_n.a2b2.ru/section/9811/item/40387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oroshilova_i_n.a2b2.ru/section/9809/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oroshilova_i_n.a2b2.ru/section/9809/" TargetMode="External"/><Relationship Id="rId2" Type="http://schemas.openxmlformats.org/officeDocument/2006/relationships/hyperlink" Target="https://voroshilova_i_n.a2b2.ru/documents/55045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59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hyperlink" Target="https://www.maam.ru/users/553504" TargetMode="External"/><Relationship Id="rId5" Type="http://schemas.openxmlformats.org/officeDocument/2006/relationships/hyperlink" Target="https://voroshilova_i_n.a2b2.ru/" TargetMode="External"/><Relationship Id="rId10" Type="http://schemas.openxmlformats.org/officeDocument/2006/relationships/hyperlink" Target="https://infourok.ru/konspekt-zanyatiya-v-podgotovitelnoj-gruppe-kompensiruyushej-napravlennosti-dlya-detej-s-tnr-pismo-ot-tinobura-5137478.html" TargetMode="External"/><Relationship Id="rId4" Type="http://schemas.openxmlformats.org/officeDocument/2006/relationships/image" Target="../media/image58.png"/><Relationship Id="rId9" Type="http://schemas.openxmlformats.org/officeDocument/2006/relationships/hyperlink" Target="https://www.youtube.com/watch?v=7Fk8vBEnYvQ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6681" y="3284984"/>
            <a:ext cx="208613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0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effectLst/>
              </a:rPr>
              <a:t>Визитная карточка</a:t>
            </a:r>
            <a:endParaRPr lang="ru-RU" sz="2400" b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41984" y="764704"/>
            <a:ext cx="7344816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практических достижений  профессиональной деятельности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учителя-логопеда МАДОУ детский сад №15 «Солнышко»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город Бор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Ворошиловой Ирины Николаевны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2487" y="2873747"/>
            <a:ext cx="5997985" cy="190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Педагогический стаж: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38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Стаж по специальности: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Квалификационная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категория: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высшая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Почётное звание: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Почётный работник общего образования Российской Федерации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2487" y="4290144"/>
            <a:ext cx="6523361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Профессиональное кредо: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Если человек загадывает на года, он сеет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хлеб,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человек загадывает на десятилетия, он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сажает деревья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человек загадывает на века, он воспитывает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детей»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(Старинная японская мудрость)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013693"/>
            <a:ext cx="446449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irinavorosh@yandex.ru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https://voroshilova_i_n.a2b2.ru/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778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71296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Низкий уровень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 ребенка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воспроизведения слоговой структуры слова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 всех предложенных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ниже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нарушения слоговой структуры слова в предложениях, при произнесении слов сложного слогового состава,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элизии слогов, опускание согласных в стечениях, парафазии, перестановки при сохранении контура слов, итерации, персеверации, добавление звуков (слогов), контаминации (часть одного слова соединяется с частью другого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 ребенка)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нарушения слоговой структуры слова в предложениях, при произнесении слов сложного слогового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выше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нарушения слов сложного слогового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(нет)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нет нарушений слоговой структуры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недостаточно развито произвольное внимание,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том числе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слуховое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низкая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мотивация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трудности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удержания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внимания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быстрая утомляемость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или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гиперактивность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004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68804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азвивающая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предметно-пространственная среда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420693"/>
            <a:ext cx="41586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идактическое оснащение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коррекции нарушений слоговой структуры </a:t>
            </a: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наглядные пособия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демонстрационный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раздаточный материал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игры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нформатизация образовательного пространства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оутбук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программно-дидактический комплекс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785794"/>
            <a:ext cx="257173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759" t="5538" r="3770" b="12616"/>
          <a:stretch>
            <a:fillRect/>
          </a:stretch>
        </p:blipFill>
        <p:spPr bwMode="auto">
          <a:xfrm>
            <a:off x="219121" y="1287971"/>
            <a:ext cx="2262654" cy="1640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1818" r="2375"/>
          <a:stretch>
            <a:fillRect/>
          </a:stretch>
        </p:blipFill>
        <p:spPr bwMode="auto">
          <a:xfrm>
            <a:off x="285720" y="2928934"/>
            <a:ext cx="2357422" cy="177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r="2375" b="27497"/>
          <a:stretch>
            <a:fillRect/>
          </a:stretch>
        </p:blipFill>
        <p:spPr bwMode="auto">
          <a:xfrm>
            <a:off x="6357950" y="2553226"/>
            <a:ext cx="2571736" cy="1877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24746" b="10756"/>
          <a:stretch>
            <a:fillRect/>
          </a:stretch>
        </p:blipFill>
        <p:spPr bwMode="auto">
          <a:xfrm>
            <a:off x="4212696" y="4755652"/>
            <a:ext cx="1339463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 l="9865" r="33091" b="33077"/>
          <a:stretch>
            <a:fillRect/>
          </a:stretch>
        </p:blipFill>
        <p:spPr bwMode="auto">
          <a:xfrm>
            <a:off x="7411661" y="4581128"/>
            <a:ext cx="1285884" cy="178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 l="14825" t="3678" r="10770" b="8895"/>
          <a:stretch>
            <a:fillRect/>
          </a:stretch>
        </p:blipFill>
        <p:spPr bwMode="auto">
          <a:xfrm>
            <a:off x="2481775" y="4791370"/>
            <a:ext cx="1357322" cy="1714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 l="9864" t="5538" r="10770" b="16336"/>
          <a:stretch>
            <a:fillRect/>
          </a:stretch>
        </p:blipFill>
        <p:spPr bwMode="auto">
          <a:xfrm>
            <a:off x="628498" y="4569897"/>
            <a:ext cx="150019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 l="12344" t="7399" r="3329"/>
          <a:stretch>
            <a:fillRect/>
          </a:stretch>
        </p:blipFill>
        <p:spPr bwMode="auto">
          <a:xfrm>
            <a:off x="5864701" y="4883912"/>
            <a:ext cx="135732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 b="16336"/>
          <a:stretch>
            <a:fillRect/>
          </a:stretch>
        </p:blipFill>
        <p:spPr bwMode="auto">
          <a:xfrm>
            <a:off x="3988198" y="3449503"/>
            <a:ext cx="2357453" cy="147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92906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5370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тапы и содержание коррекционной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работы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68726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Подготовительный этап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 к усвоению ритмической структуры слов родного языка.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невербальном материале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концентрации слухового внимания, слухового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гнозиса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слуховой памяти на материале неречевых звуков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над ритмом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общей координации движений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динамического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праксиса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рук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вербальном материале: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пространственно-временных представлений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Коррекционный этап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 к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оррекция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дефектов слоговой структуры слов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вербальном </a:t>
            </a:r>
            <a:r>
              <a:rPr lang="ru-RU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материале</a:t>
            </a:r>
            <a:endParaRPr lang="ru-RU" sz="16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Состоит из нескольких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уровней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уровень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гласных звуков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слогов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уровень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слова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уровень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текста   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лан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 формированию слоговой структуры слов у детей с ОНР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205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и способы применения интерактивных средств в коррекционной работе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5140" y="939002"/>
            <a:ext cx="233269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ронтальные занятия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4655" y="940238"/>
            <a:ext cx="269945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занятия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110846" y="1362274"/>
            <a:ext cx="484632" cy="45576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AAB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068274" y="1348736"/>
            <a:ext cx="484632" cy="46930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AAB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73495" y="1838672"/>
            <a:ext cx="3855049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формы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инновационных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с включением интерактивных средств обучения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4167" y="3718679"/>
            <a:ext cx="3855049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коррекционно-образовательными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2.4.3648-20 «Санитарно-эпидемиологические требования к организациям воспитания и обучения, отдыха и оздоровления детей и молодежи»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208687" y="3360053"/>
            <a:ext cx="484632" cy="356979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AAB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558" y="1780333"/>
            <a:ext cx="1979712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51" r="12201" b="30050"/>
          <a:stretch/>
        </p:blipFill>
        <p:spPr>
          <a:xfrm>
            <a:off x="402977" y="3360053"/>
            <a:ext cx="1577268" cy="1810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239" y="1173743"/>
            <a:ext cx="1856716" cy="139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63" b="25850"/>
          <a:stretch/>
        </p:blipFill>
        <p:spPr>
          <a:xfrm>
            <a:off x="6630941" y="2843498"/>
            <a:ext cx="2345438" cy="173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959" y="5233570"/>
            <a:ext cx="2181467" cy="163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2" r="8263" b="11151"/>
          <a:stretch/>
        </p:blipFill>
        <p:spPr>
          <a:xfrm>
            <a:off x="6655511" y="4950166"/>
            <a:ext cx="2332444" cy="1702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676" y="613367"/>
            <a:ext cx="71287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Авторские мультимедийные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презентации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интерактивные игры, созданные 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помощи программы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Power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Point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4823" y="68530"/>
            <a:ext cx="4262385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75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Интерактивные средства обучения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228" y="1646518"/>
            <a:ext cx="45365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концентрации слухового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1710" y="2895606"/>
            <a:ext cx="433105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фонетико-фонематической базы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530" y="5032719"/>
            <a:ext cx="268252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произношения слов различной слоговой структуры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(по классификации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А.К.Марковой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0144" y="1318747"/>
            <a:ext cx="1919654" cy="14425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773"/>
          <a:stretch/>
        </p:blipFill>
        <p:spPr>
          <a:xfrm>
            <a:off x="6732240" y="1337979"/>
            <a:ext cx="1725614" cy="1451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228" y="2089373"/>
            <a:ext cx="1972879" cy="14854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8" t="6950" r="7476" b="9051"/>
          <a:stretch/>
        </p:blipFill>
        <p:spPr>
          <a:xfrm>
            <a:off x="183021" y="3598522"/>
            <a:ext cx="1901595" cy="13956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01" r="9838"/>
          <a:stretch/>
        </p:blipFill>
        <p:spPr>
          <a:xfrm>
            <a:off x="2122578" y="2135609"/>
            <a:ext cx="1851924" cy="14087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25" t="11036" r="16914" b="19491"/>
          <a:stretch/>
        </p:blipFill>
        <p:spPr>
          <a:xfrm>
            <a:off x="7232986" y="3480869"/>
            <a:ext cx="1708116" cy="15789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88" r="9051" b="14300"/>
          <a:stretch/>
        </p:blipFill>
        <p:spPr>
          <a:xfrm>
            <a:off x="4067414" y="3480868"/>
            <a:ext cx="1821634" cy="15789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77351" y="3363051"/>
            <a:ext cx="1247528" cy="9333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00745" y="4242703"/>
            <a:ext cx="1224134" cy="8641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/>
          <a:srcRect l="12919" r="12921"/>
          <a:stretch/>
        </p:blipFill>
        <p:spPr>
          <a:xfrm>
            <a:off x="4823228" y="5170698"/>
            <a:ext cx="2108246" cy="15702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31474" y="5185617"/>
            <a:ext cx="2120280" cy="15649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2056" y="5185617"/>
            <a:ext cx="2064189" cy="15404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02613" y="3559297"/>
            <a:ext cx="1996150" cy="143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952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8282" y="380840"/>
            <a:ext cx="4896544" cy="677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вторские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дидактические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пособия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элементы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шаблоны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9976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«Слоговой тренажер»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(подход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Т.А.Ткаченко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по использованию зрительных символов гласных и согласных звуков в качестве вспомогательных средств при коррекции нарушений слоговой структуры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слов)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31"/>
          <a:stretch/>
        </p:blipFill>
        <p:spPr>
          <a:xfrm>
            <a:off x="6312142" y="4867668"/>
            <a:ext cx="2304256" cy="158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543" y="2371039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31" b="15670"/>
          <a:stretch/>
        </p:blipFill>
        <p:spPr>
          <a:xfrm>
            <a:off x="4002079" y="2382449"/>
            <a:ext cx="1707654" cy="1844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6021" y="2300495"/>
            <a:ext cx="2117295" cy="1587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01"/>
          <a:stretch/>
        </p:blipFill>
        <p:spPr>
          <a:xfrm>
            <a:off x="1210772" y="5004055"/>
            <a:ext cx="2155019" cy="1453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365791" y="5208558"/>
            <a:ext cx="3102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Раскрой секрет цветка»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(по классификации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А.К.Марковой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59317" y="3926562"/>
            <a:ext cx="2426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«Линейку выдвигай – слоги называй»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68203" y="4146115"/>
            <a:ext cx="2551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«Блокнот листай – слоги называй»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02659" y="3822949"/>
            <a:ext cx="2645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«Лепесточки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открывай – слоги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называй»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5661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56770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интерактивные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игры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развитию слоговой структуры </a:t>
            </a: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слова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(«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Загадки капитана», «Лишний слог», «Сладкоежка», «Слоговые домики», «Хитрые половинки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игры и упражнения по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развитию концентрации слухового внимания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(«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Домашние животные», «Домашние животные», «Кто сказал МУ», «Загадки звуков», «Музыкальная школа», «В гостях у жучков», «Не будить до весны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»)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4709"/>
          <a:stretch/>
        </p:blipFill>
        <p:spPr bwMode="auto">
          <a:xfrm>
            <a:off x="3489713" y="2571444"/>
            <a:ext cx="2450439" cy="156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51" r="7476" b="32150"/>
          <a:stretch/>
        </p:blipFill>
        <p:spPr>
          <a:xfrm>
            <a:off x="824385" y="2529963"/>
            <a:ext cx="2665328" cy="160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8181" y="3021742"/>
            <a:ext cx="2395545" cy="165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733954" y="51382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Программно-дидактический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комплекс «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Логомер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561288"/>
            <a:ext cx="88515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Черенкова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М.А. «Играя, учимся говорить. Дидактический материал по преодолению нарушений слоговой структуры слова у детей 4-6 лет» 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https://vk.com/wall386234902_4077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М.Черняк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«Картинный материал для коррекции слоговой структуры слова. 14 слоговых классов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Aft>
                <a:spcPts val="0"/>
              </a:spcAft>
            </a:pPr>
            <a:r>
              <a:rPr lang="ru-RU" sz="1600" u="sng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://vk.com/wall-132678542_6365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Ж.Травкина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«Слоговые упражнения», «Один-два-много», «Сложи слово»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https://vk.com/topic-116551602_39447017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Презентации по типам слоговой структуры слова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ru-RU" sz="16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logopedprofiportal.ru/blog/779221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3200" y="4116582"/>
            <a:ext cx="2108078" cy="4633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ресурсы</a:t>
            </a:r>
            <a:endParaRPr lang="ru-RU" sz="1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9087" y="5296441"/>
            <a:ext cx="1944216" cy="1412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/>
          <a:srcRect l="18668" t="11719" r="17093" b="6250"/>
          <a:stretch>
            <a:fillRect/>
          </a:stretch>
        </p:blipFill>
        <p:spPr bwMode="auto">
          <a:xfrm>
            <a:off x="5076056" y="5338628"/>
            <a:ext cx="2132696" cy="134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069205" y="2516158"/>
            <a:ext cx="2473498" cy="4633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Интерактивная доска</a:t>
            </a:r>
            <a:endParaRPr lang="ru-RU" sz="1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911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60648"/>
            <a:ext cx="3686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</a:rPr>
              <a:t>Взаимодействие с родителями</a:t>
            </a:r>
            <a:endParaRPr lang="ru-RU" sz="2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r="10300"/>
          <a:stretch>
            <a:fillRect/>
          </a:stretch>
        </p:blipFill>
        <p:spPr bwMode="auto">
          <a:xfrm>
            <a:off x="5734423" y="660758"/>
            <a:ext cx="285189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t="24226"/>
          <a:stretch>
            <a:fillRect/>
          </a:stretch>
        </p:blipFill>
        <p:spPr bwMode="auto">
          <a:xfrm>
            <a:off x="5624455" y="2498330"/>
            <a:ext cx="3071834" cy="174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 l="14861" t="9961" r="14860" b="24609"/>
          <a:stretch>
            <a:fillRect/>
          </a:stretch>
        </p:blipFill>
        <p:spPr bwMode="auto">
          <a:xfrm>
            <a:off x="5734423" y="4645611"/>
            <a:ext cx="2776738" cy="182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 l="14861" t="8984" r="12664" b="6054"/>
          <a:stretch>
            <a:fillRect/>
          </a:stretch>
        </p:blipFill>
        <p:spPr bwMode="auto">
          <a:xfrm>
            <a:off x="2879019" y="4645611"/>
            <a:ext cx="2765980" cy="182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03648" y="928670"/>
            <a:ext cx="42399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опросы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консультации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практические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«Правильная речь – залог успеха будущего школьника»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«Как превратить ПАМАНУ в ПАНАМУ»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(размещение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персональном сайте)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https://voroshilova_i_n.a2b2.ru/section/9809/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https://voroshilova_i_n.a2b2.ru/section/9811/item/40387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630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effectLst/>
              </a:rPr>
              <a:t> </a:t>
            </a:r>
            <a:r>
              <a:rPr lang="ru-RU" sz="2700" b="1" dirty="0" smtClean="0">
                <a:solidFill>
                  <a:schemeClr val="tx2"/>
                </a:solidFill>
                <a:effectLst/>
              </a:rPr>
              <a:t>Диапазон </a:t>
            </a:r>
            <a:r>
              <a:rPr lang="ru-RU" sz="2700" b="1" dirty="0">
                <a:solidFill>
                  <a:schemeClr val="tx2"/>
                </a:solidFill>
                <a:effectLst/>
              </a:rPr>
              <a:t>личного вклада педагога </a:t>
            </a:r>
            <a:r>
              <a:rPr lang="ru-RU" sz="2700" b="1" dirty="0" smtClean="0">
                <a:solidFill>
                  <a:schemeClr val="tx2"/>
                </a:solidFill>
                <a:effectLst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effectLst/>
              </a:rPr>
            </a:br>
            <a:r>
              <a:rPr lang="ru-RU" sz="2700" b="1" dirty="0" smtClean="0">
                <a:solidFill>
                  <a:schemeClr val="tx2"/>
                </a:solidFill>
                <a:effectLst/>
              </a:rPr>
              <a:t>в </a:t>
            </a:r>
            <a:r>
              <a:rPr lang="ru-RU" sz="2700" b="1" dirty="0">
                <a:solidFill>
                  <a:schemeClr val="tx2"/>
                </a:solidFill>
                <a:effectLst/>
              </a:rPr>
              <a:t>развитие образования и степень его </a:t>
            </a:r>
            <a:r>
              <a:rPr lang="ru-RU" sz="2700" b="1" dirty="0" smtClean="0">
                <a:solidFill>
                  <a:schemeClr val="tx2"/>
                </a:solidFill>
                <a:effectLst/>
              </a:rPr>
              <a:t>новизны</a:t>
            </a:r>
            <a:endParaRPr lang="ru-RU" sz="27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0895" y="1628800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Данный опыт представляет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собой систему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работы по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формированию слоговой структуры слова у детей старшего возраста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ОНР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план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работы по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формированию слоговой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структуры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слова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конспекты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коррекционно-развивающей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артотека игр и упражнений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практический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материал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(речевой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игровой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дидактический)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авторские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мультимедийные презентации и интерактивные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игры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консультации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и практический материал для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9388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6816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2"/>
                </a:solidFill>
                <a:effectLst/>
              </a:rPr>
              <a:t>Результативность </a:t>
            </a:r>
            <a:r>
              <a:rPr lang="ru-RU" sz="2400" b="1" dirty="0">
                <a:solidFill>
                  <a:schemeClr val="tx2"/>
                </a:solidFill>
                <a:effectLst/>
              </a:rPr>
              <a:t>профессиональной педагогической деятельности и достигнутые </a:t>
            </a:r>
            <a:r>
              <a:rPr lang="ru-RU" sz="2400" b="1" dirty="0" smtClean="0">
                <a:solidFill>
                  <a:schemeClr val="tx2"/>
                </a:solidFill>
                <a:effectLst/>
              </a:rPr>
              <a:t>эффекты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105069503"/>
              </p:ext>
            </p:extLst>
          </p:nvPr>
        </p:nvGraphicFramePr>
        <p:xfrm>
          <a:off x="899592" y="1055827"/>
          <a:ext cx="7437512" cy="35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49896" y="4869160"/>
            <a:ext cx="8352928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750"/>
              </a:spcAft>
              <a:buFont typeface="Wingdings" panose="05000000000000000000" pitchFamily="2" charset="2"/>
              <a:buChar char="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речеслухового восприятия и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речедвигательных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навыков способствовало усвоению ритмической структуры слов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 стали меньше ошибаться при произношения слов различной слоговой сложности изолированно, в составе фразы, в самостоятельной речи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повысилась познавательная мотивация к речевой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022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ffectLst/>
              </a:rPr>
              <a:t>Тема презентации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714356"/>
            <a:ext cx="8453632" cy="345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tx2"/>
                </a:solidFill>
              </a:rPr>
              <a:t>Развитие слоговой структуры слова у детей старшего дошкольного возраста с общим недоразвитием речи посредством интерактивных игр в ходе коррекционных занятий</a:t>
            </a:r>
            <a:endParaRPr lang="ru-RU" sz="2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4653136"/>
            <a:ext cx="2857636" cy="16074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8437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err="1" smtClean="0">
                <a:solidFill>
                  <a:schemeClr val="tx2"/>
                </a:solidFill>
                <a:effectLst/>
              </a:rPr>
              <a:t>Транслируемость</a:t>
            </a:r>
            <a:r>
              <a:rPr lang="ru-RU" sz="2400" b="1" dirty="0" smtClean="0">
                <a:solidFill>
                  <a:schemeClr val="tx2"/>
                </a:solidFill>
                <a:effectLst/>
              </a:rPr>
              <a:t> </a:t>
            </a:r>
            <a:r>
              <a:rPr lang="ru-RU" sz="2400" b="1" dirty="0">
                <a:solidFill>
                  <a:schemeClr val="tx2"/>
                </a:solidFill>
                <a:effectLst/>
              </a:rPr>
              <a:t>практических достижений профессиональной деятельности педагогического </a:t>
            </a:r>
            <a:r>
              <a:rPr lang="ru-RU" sz="2400" b="1" dirty="0" smtClean="0">
                <a:solidFill>
                  <a:schemeClr val="tx2"/>
                </a:solidFill>
                <a:effectLst/>
              </a:rPr>
              <a:t>работника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226" b="3791"/>
          <a:stretch>
            <a:fillRect/>
          </a:stretch>
        </p:blipFill>
        <p:spPr bwMode="auto">
          <a:xfrm>
            <a:off x="7887747" y="655989"/>
            <a:ext cx="1347611" cy="1745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2413" y="677694"/>
            <a:ext cx="1368152" cy="1701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8223" t="12335" r="36952" b="32155"/>
          <a:stretch>
            <a:fillRect/>
          </a:stretch>
        </p:blipFill>
        <p:spPr bwMode="auto">
          <a:xfrm>
            <a:off x="5546914" y="1482140"/>
            <a:ext cx="1310416" cy="1769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4861" t="8984" r="12664" b="6054"/>
          <a:stretch>
            <a:fillRect/>
          </a:stretch>
        </p:blipFill>
        <p:spPr bwMode="auto">
          <a:xfrm>
            <a:off x="6657723" y="5085184"/>
            <a:ext cx="2214546" cy="1607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 l="15191"/>
          <a:stretch>
            <a:fillRect/>
          </a:stretch>
        </p:blipFill>
        <p:spPr bwMode="auto">
          <a:xfrm>
            <a:off x="6668935" y="3826263"/>
            <a:ext cx="2203334" cy="140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6602" y="2303140"/>
            <a:ext cx="2135667" cy="1575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857232"/>
            <a:ext cx="706188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униципальный этап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конкурса профессионального мастерства «Учитель-дефектолог 2021» (призер в номинации «Учитель-логопед» 2 место) 2021 г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научно-практическая конференция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дошкольному образованию «Горизонты детства» 2021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на канале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https://www.youtube.com/watch?v=7Fk8vBEnYvQ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убликации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интернет-порталах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infourok.ru/konspekt-zanyatiya-v-podgotovitelnoj-gruppe-kompensiruyushej-napravlennosti-dlya-detej-s-tnr-pismo-ot-tinobura-5137478.html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www.maam.ru/users/553504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Персональный сайт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5"/>
              </a:rPr>
              <a:t>https://voroshilova_i_n.a2b2.ru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РМО воспитателей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компенсирующей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УНО от 03.09.2018 №949-о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ТГ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адаптированной основной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программы» (Приказ УНО от 06.09.2016 №811-о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РМО Семинар «Модель психолого-педагогического сопровождения ребенка с ОВЗ в условиях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ДОУ» 2020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РМО Методическая мозаика для учителей-логопедов, учителей-дефектологов «Профессиональное интернет-сообщество как инновационная форма взаимодействия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педагогов» 2018 г.</a:t>
            </a:r>
          </a:p>
        </p:txBody>
      </p:sp>
    </p:spTree>
    <p:extLst>
      <p:ext uri="{BB962C8B-B14F-4D97-AF65-F5344CB8AC3E}">
        <p14:creationId xmlns:p14="http://schemas.microsoft.com/office/powerpoint/2010/main" xmlns="" val="1545978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332656"/>
            <a:ext cx="1792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Литература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11975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1.Агранович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З.Е. Логопедическая работа по преодолению нарушений слоговой структуры слова 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/ З.Е.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Агранович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СПб.: Детство-Пресс, 2001. 48 с.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2.Бабина, Г.В. Слоговая структура слова: обследование и формирование у детей с недоразвитием речи. Учебно-методическое пособие / Г.В. Бабина, Н.Ю.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Сафонкина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М.: Книголюб, 2005. 96 с.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3.Гаркуша, Ю.Ф. Новые информационные технологии в логопедической работе / Ю.Ф. Гаркуша, Н.А.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Черлина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 Логопед. 2004. № 2.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4.Гуськова, С.А. Компьютер в детском саду. Компьютерные игры в помощь логопеду, дефектологу / С.А.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Гуськова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М., 2005.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5.Иншакова, О.Б. Альбом для логопеда / О.Б. Иншакова. М.: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Владос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2012. 279 с.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6.Курдвановская, Н.В. Формирование слоговой структуры слова. Логопедические задания. М.: ТЦ Сфера, 2007. 87 с.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7.Левина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Р.Е. Нарушения речи и письма у детей: Избранные труды / Ред.-сост. Г.В. Чиркина, П.Б. Шошин. М.: АРКТИ, 2005. 224 с.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8.Маркова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А.К. Особенности усвоения слоговой структуры слова у детей, страдающих алалией // Школа для детей с тяжелыми нарушениями речи / Под ред. Р.Е. Левиной. М., 1961. С. 59-70. Сведения доступны также по Интернет: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http://pedlib.ru/Books/4/0055/4_0055-3.shtml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9.Ткаченко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Т.А. Слоговая структура слова. Коррекция нарушений. Логопедическая тетрадь / Т.А. Ткаченко. М.: Книголюб, 2008. 48 с.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10.Филичева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Т.Б. Устранение общего недоразвития речи у детей дошкольного возраста: практическое пособие / Т.Б. Филичева, Г.В. Чиркина. М.: Айрис-пресс, 2008.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11.Четверушкина, Н.С. Слоговая структура слова: система коррекционных упражнений для детей 5-7 лет. М.: Гном Пресс, 2006. 187 с.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828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/>
          </p:cNvSpPr>
          <p:nvPr/>
        </p:nvSpPr>
        <p:spPr bwMode="auto">
          <a:xfrm>
            <a:off x="1214414" y="785794"/>
            <a:ext cx="7129164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73050" indent="-273050" eaLnBrk="0" hangingPunct="0">
              <a:spcBef>
                <a:spcPct val="20000"/>
              </a:spcBef>
              <a:buFont typeface="Arial" charset="0"/>
              <a:buNone/>
            </a:pP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charset="-52"/>
            </a:endParaRPr>
          </a:p>
          <a:p>
            <a:pPr marL="273050" indent="-27305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Спасибо за</a:t>
            </a:r>
            <a:r>
              <a:rPr lang="ru-RU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внимание</a:t>
            </a:r>
            <a:r>
              <a:rPr lang="ru-RU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xmlns="" val="3164014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8640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2"/>
                </a:solidFill>
                <a:effectLst/>
              </a:rPr>
              <a:t>Условия </a:t>
            </a:r>
            <a:r>
              <a:rPr lang="ru-RU" sz="2400" b="1" dirty="0">
                <a:solidFill>
                  <a:schemeClr val="tx2"/>
                </a:solidFill>
                <a:effectLst/>
              </a:rPr>
              <a:t>формирования личного вклада педагога в развитие </a:t>
            </a:r>
            <a:r>
              <a:rPr lang="ru-RU" sz="2400" b="1" dirty="0" smtClean="0">
                <a:solidFill>
                  <a:schemeClr val="tx2"/>
                </a:solidFill>
                <a:effectLst/>
              </a:rPr>
              <a:t>образования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864096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Научно-исследовательские условия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изучение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 особенностях усвоения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структурного состава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слова детьми с различными формами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дизонтогенеза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типологии искажений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слоговых и ритмических составляющих слова (Р.Е.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Левина,O.K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Маркова, В.К.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Орфинская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Н.Н.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Трауготт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исследований,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посвященных использованию ИКТ в логопедической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практике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(Ю.Ф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Гаркуша,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Т.К.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Королевская,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Т.С.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Комарова,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Л.А.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Леонова,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Л.Р.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Лизунова)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условия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 и направлений для оптимизации образовательного процесса, посредством включения инновационных методов в традиционную систему развития слоговой структуры слова у детей дошкольного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(С.Е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Большакова,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Четверушкина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Т.А. Ткаченко, Н.В.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Курдвановская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З.Е.Агранович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Бабина)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371249"/>
            <a:ext cx="8712967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Организационно-педагогические условия 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  РМО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воспитателей групп компенсирующей направленности,  участие в работе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ТГ  учителей-логопедов, участите в муниципальном этапе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конкурса профессионального мастерства «Учитель-дефектолог 2021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 участие в Областной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научно-практической конференции по дошкольному образованию «Горизонты детства»; участие в профессиональных педагогических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интернет-сообществах; реализация программы самообразования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27296"/>
            <a:ext cx="8153659" cy="8367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2"/>
                </a:solidFill>
                <a:effectLst/>
              </a:rPr>
              <a:t>Актуальность </a:t>
            </a:r>
            <a:r>
              <a:rPr lang="ru-RU" sz="2400" b="1" dirty="0">
                <a:solidFill>
                  <a:schemeClr val="tx2"/>
                </a:solidFill>
                <a:effectLst/>
              </a:rPr>
              <a:t>личного вклада педагога в развитие </a:t>
            </a:r>
            <a:r>
              <a:rPr lang="ru-RU" sz="2400" b="1" dirty="0" smtClean="0">
                <a:solidFill>
                  <a:schemeClr val="tx2"/>
                </a:solidFill>
                <a:effectLst/>
              </a:rPr>
              <a:t>образования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67444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«Мы живем в эпоху, когда расстояние от самых безумных фантазий до совершенно реальной действительности сокращается с невероятной быстротой</a:t>
            </a:r>
            <a:r>
              <a:rPr lang="ru-RU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М.Горький</a:t>
            </a:r>
            <a:endParaRPr lang="ru-RU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1605496" y="2028575"/>
            <a:ext cx="6035730" cy="1832473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6041" y="2060848"/>
            <a:ext cx="6085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адаптировать ребенка к информационно-коммуникативной деятельности для того, чтобы обеспечить каждому ребенку равные стартовые возможности для последующего успешного обучения в школе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57204"/>
            <a:ext cx="1137952" cy="1768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19063" r="16356"/>
          <a:stretch/>
        </p:blipFill>
        <p:spPr>
          <a:xfrm>
            <a:off x="7662143" y="1957204"/>
            <a:ext cx="1152128" cy="1784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027009" y="4143380"/>
            <a:ext cx="3116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интерактивных средств для формирования слоговой структуры слова является актуальным как в теоретическом, так и в практическом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411" y="388100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степень коррекции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нарушений слоговой структуры слова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дошкольном возрасте впоследствии приводит к возникновению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дисграфии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дислексии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мотивация к обучению, трудности удержания внимания, быстрая утомляемость,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с ОВЗ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4686045" y="4931353"/>
            <a:ext cx="1216152" cy="484632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0631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2"/>
                </a:solidFill>
                <a:effectLst/>
              </a:rPr>
              <a:t>Теоретическое </a:t>
            </a:r>
            <a:r>
              <a:rPr lang="ru-RU" sz="2400" b="1" dirty="0">
                <a:solidFill>
                  <a:schemeClr val="tx2"/>
                </a:solidFill>
                <a:effectLst/>
              </a:rPr>
              <a:t>обоснование личного вклада педагога в развитие </a:t>
            </a:r>
            <a:r>
              <a:rPr lang="ru-RU" sz="2400" b="1" dirty="0" smtClean="0">
                <a:solidFill>
                  <a:schemeClr val="tx2"/>
                </a:solidFill>
                <a:effectLst/>
              </a:rPr>
              <a:t>образования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124744"/>
            <a:ext cx="730932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собенности усвоения структурного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детьми с различными формами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дизонтогенеза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типология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искажений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слоговых и ритмических составляющих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(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Р.Е.Левина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O.K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Маркова, В.К.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Орфинская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Н.Н.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Трауготт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основополагающим диагностическим показателем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структуре системного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речевого нарушения являются искажения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слогового состава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Левина,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O.K.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Маркова,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Л.Ф.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Спирова,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Т.Б.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Филичева,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Г.В.Чиркина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в коррекции слоговой структуры слов у детей с речевыми нарушениями в работах практического характера С.Е. Большаковой, Н.С.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Четверушкиной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Т.А. Ткаченко, Н.В.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Курдвановской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Л.С. Ванюковой, Г.В. Бабиной, Н.Ю.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Шариповой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Т.А. Титовой, Г.Г. Голубевой 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методики обучения на основе информационно-коммуникационных технологий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индивидуализацию обучения,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повысить эффективность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коррекционно-образовательного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(А.Я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Ваграменко, А.А.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Кузнецов, О.И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Кукушкина, А.В. Запорожец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s://ds04.infourok.ru/uploads/ex/1357/00161fde-1f3c03c9/img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74" t="15037" r="52489" b="24064"/>
          <a:stretch/>
        </p:blipFill>
        <p:spPr bwMode="auto">
          <a:xfrm>
            <a:off x="470027" y="1727291"/>
            <a:ext cx="1005629" cy="129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ogo-mpgu.ru/assets/galleries/454/filicheva_Logo_MPG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27" y="3149202"/>
            <a:ext cx="1003430" cy="148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215" y="4759333"/>
            <a:ext cx="1065341" cy="157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79012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7017" y="0"/>
            <a:ext cx="8229600" cy="69148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effectLst/>
              </a:rPr>
              <a:t>Цель </a:t>
            </a:r>
            <a:r>
              <a:rPr lang="ru-RU" sz="2400" b="1" dirty="0">
                <a:solidFill>
                  <a:schemeClr val="tx2"/>
                </a:solidFill>
                <a:effectLst/>
              </a:rPr>
              <a:t>и задачи педагогической </a:t>
            </a:r>
            <a:r>
              <a:rPr lang="ru-RU" sz="2400" b="1" dirty="0" smtClean="0">
                <a:solidFill>
                  <a:schemeClr val="tx2"/>
                </a:solidFill>
                <a:effectLst/>
              </a:rPr>
              <a:t>деятельности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9409" y="908720"/>
            <a:ext cx="7344816" cy="4750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эффективности коррекционной работы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развитию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слоговой структуры слова у детей дошкольного возраста с ОНР посредством включения инновационных методов в традиционную систему обучения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усвоению ритмической структуры слов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речеслухового восприятия и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речедвигательных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навыков</a:t>
            </a:r>
          </a:p>
          <a:p>
            <a:pPr algn="just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способность восприятия и произношения слов различной слоговой сложности изолированно, в составе фразы, в самостоятельной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формированию познавательной мотивации дошкольников к речевой деятельности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9148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effectLst/>
              </a:rPr>
              <a:t>Ведущая </a:t>
            </a:r>
            <a:r>
              <a:rPr lang="ru-RU" sz="2400" b="1" dirty="0">
                <a:solidFill>
                  <a:schemeClr val="tx2"/>
                </a:solidFill>
                <a:effectLst/>
              </a:rPr>
              <a:t>педагогическая </a:t>
            </a:r>
            <a:r>
              <a:rPr lang="ru-RU" sz="2400" b="1" dirty="0" smtClean="0">
                <a:solidFill>
                  <a:schemeClr val="tx2"/>
                </a:solidFill>
                <a:effectLst/>
              </a:rPr>
              <a:t>идея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210760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Гармоничное сочетание традиционных и инновационных форм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включением интерактивных средств обучения будет способствовать большей эффективности коррекционно-логопедической работы по преодолению нарушений слоговой структуры слов у дошкольников с общим недоразвитием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589479"/>
            <a:ext cx="3675604" cy="275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4041" y="3605224"/>
            <a:ext cx="3638439" cy="2728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8302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err="1" smtClean="0">
                <a:solidFill>
                  <a:schemeClr val="tx2"/>
                </a:solidFill>
                <a:effectLst/>
              </a:rPr>
              <a:t>Деятельностный</a:t>
            </a:r>
            <a:r>
              <a:rPr lang="ru-RU" sz="2400" b="1" dirty="0" smtClean="0">
                <a:solidFill>
                  <a:schemeClr val="tx2"/>
                </a:solidFill>
                <a:effectLst/>
              </a:rPr>
              <a:t> </a:t>
            </a:r>
            <a:r>
              <a:rPr lang="ru-RU" sz="2400" b="1" dirty="0">
                <a:solidFill>
                  <a:schemeClr val="tx2"/>
                </a:solidFill>
                <a:effectLst/>
              </a:rPr>
              <a:t>аспект личного вклада педагога в развитие </a:t>
            </a:r>
            <a:r>
              <a:rPr lang="ru-RU" sz="2400" b="1" dirty="0" smtClean="0">
                <a:solidFill>
                  <a:schemeClr val="tx2"/>
                </a:solidFill>
                <a:effectLst/>
              </a:rPr>
              <a:t>образования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1052" y="1052736"/>
            <a:ext cx="8486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 – аналитический </a:t>
            </a:r>
            <a:endParaRPr lang="ru-RU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специальной методической литературы и интернет - ресурсов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оценка уровня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слоговой структуры слова у детей с ОНР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развивающей предметно-пространственной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 – </a:t>
            </a:r>
            <a:r>
              <a:rPr lang="ru-RU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деятельностно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-проектировочный</a:t>
            </a:r>
            <a:endParaRPr lang="ru-RU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этапов, содержания,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методов и приемов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коррекционной работы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разработка интерактивных игр,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систематизация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наглядного и речевого материала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коррекционно-логопедического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 с детьми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взаимодействия с семьями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воспитанников</a:t>
            </a:r>
          </a:p>
          <a:p>
            <a:pPr lvl="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рефлексивный</a:t>
            </a:r>
            <a:endParaRPr lang="ru-RU" b="1" u="sng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результатов работы и формулирование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выводов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рекомендаций по использованию интерактивных игр в коррекционной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Размещение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материалов на персональном сайте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3004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81369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состояния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слоговой структуры слова у детей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Акименко В.М. (Логопедическое обследование детей с речевыми нарушениями/ В.М. Акименко. – Ростов н/Д: Феникс, 2015. – 45 с. – (Библиотека логопеда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произнесения слов сложного слогового состава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произнесения слов различного слогового состава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(классификация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по сложности слоговой структуры А.К. Марковой)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произнесения слов различного слогового состава в предложениях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028203909"/>
              </p:ext>
            </p:extLst>
          </p:nvPr>
        </p:nvGraphicFramePr>
        <p:xfrm>
          <a:off x="624814" y="3037812"/>
          <a:ext cx="5976664" cy="372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356992"/>
            <a:ext cx="1769900" cy="28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87962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3805</TotalTime>
  <Words>1892</Words>
  <Application>Microsoft Office PowerPoint</Application>
  <PresentationFormat>Экран (4:3)</PresentationFormat>
  <Paragraphs>211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Тема презентации</vt:lpstr>
      <vt:lpstr>Условия формирования личного вклада педагога в развитие образования</vt:lpstr>
      <vt:lpstr>Актуальность личного вклада педагога в развитие образования</vt:lpstr>
      <vt:lpstr>Теоретическое обоснование личного вклада педагога в развитие образования</vt:lpstr>
      <vt:lpstr>Цель и задачи педагогической деятельности</vt:lpstr>
      <vt:lpstr>Ведущая педагогическая идея </vt:lpstr>
      <vt:lpstr>Деятельностный аспект личного вклада педагога в развитие образования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Диапазон личного вклада педагога  в развитие образования и степень его новизны</vt:lpstr>
      <vt:lpstr>Результативность профессиональной педагогической деятельности и достигнутые эффекты</vt:lpstr>
      <vt:lpstr>Транслируемость практических достижений профессиональной деятельности педагогического работника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DetSad</cp:lastModifiedBy>
  <cp:revision>336</cp:revision>
  <dcterms:created xsi:type="dcterms:W3CDTF">2013-01-06T18:32:13Z</dcterms:created>
  <dcterms:modified xsi:type="dcterms:W3CDTF">2021-11-23T09:30:46Z</dcterms:modified>
</cp:coreProperties>
</file>